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4" r:id="rId1"/>
  </p:sldMasterIdLst>
  <p:notesMasterIdLst>
    <p:notesMasterId r:id="rId20"/>
  </p:notesMasterIdLst>
  <p:handoutMasterIdLst>
    <p:handoutMasterId r:id="rId21"/>
  </p:handoutMasterIdLst>
  <p:sldIdLst>
    <p:sldId id="275" r:id="rId2"/>
    <p:sldId id="281" r:id="rId3"/>
    <p:sldId id="284" r:id="rId4"/>
    <p:sldId id="282" r:id="rId5"/>
    <p:sldId id="301" r:id="rId6"/>
    <p:sldId id="283" r:id="rId7"/>
    <p:sldId id="280" r:id="rId8"/>
    <p:sldId id="278" r:id="rId9"/>
    <p:sldId id="279" r:id="rId10"/>
    <p:sldId id="256" r:id="rId11"/>
    <p:sldId id="262" r:id="rId12"/>
    <p:sldId id="257" r:id="rId13"/>
    <p:sldId id="273" r:id="rId14"/>
    <p:sldId id="272" r:id="rId15"/>
    <p:sldId id="274" r:id="rId16"/>
    <p:sldId id="260" r:id="rId17"/>
    <p:sldId id="300" r:id="rId18"/>
    <p:sldId id="299" r:id="rId19"/>
  </p:sldIdLst>
  <p:sldSz cx="9144000" cy="6858000" type="screen4x3"/>
  <p:notesSz cx="6834188" cy="9979025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rdabschnitt" id="{2DCAE828-1A1C-41D0-9911-7161D2048280}">
          <p14:sldIdLst>
            <p14:sldId id="275"/>
            <p14:sldId id="281"/>
            <p14:sldId id="284"/>
            <p14:sldId id="282"/>
            <p14:sldId id="301"/>
            <p14:sldId id="283"/>
            <p14:sldId id="280"/>
            <p14:sldId id="278"/>
            <p14:sldId id="279"/>
            <p14:sldId id="256"/>
            <p14:sldId id="262"/>
            <p14:sldId id="257"/>
            <p14:sldId id="273"/>
            <p14:sldId id="272"/>
            <p14:sldId id="274"/>
            <p14:sldId id="260"/>
            <p14:sldId id="300"/>
            <p14:sldId id="299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D5635"/>
    <a:srgbClr val="302D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43" autoAdjust="0"/>
    <p:restoredTop sz="94629" autoAdjust="0"/>
  </p:normalViewPr>
  <p:slideViewPr>
    <p:cSldViewPr>
      <p:cViewPr varScale="1">
        <p:scale>
          <a:sx n="107" d="100"/>
          <a:sy n="107" d="100"/>
        </p:scale>
        <p:origin x="-1650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30" y="387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78" d="100"/>
          <a:sy n="78" d="100"/>
        </p:scale>
        <p:origin x="-3996" y="-102"/>
      </p:cViewPr>
      <p:guideLst>
        <p:guide orient="horz" pos="3144"/>
        <p:guide pos="2153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5371600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61481" cy="49895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71126" y="1"/>
            <a:ext cx="2961481" cy="49895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421185-FB95-41D7-8325-B6A7F0F76792}" type="datetimeFigureOut">
              <a:rPr lang="de-CH" smtClean="0"/>
              <a:t>07.04.2014</a:t>
            </a:fld>
            <a:endParaRPr lang="de-CH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925513" y="749300"/>
            <a:ext cx="4984750" cy="3740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CH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3419" y="4740038"/>
            <a:ext cx="5467350" cy="449056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1" y="9478343"/>
            <a:ext cx="2961481" cy="4989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71126" y="9478343"/>
            <a:ext cx="2961481" cy="4989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1DC5FA-D982-4743-8257-E6550C57037D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9008273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1DC5FA-D982-4743-8257-E6550C57037D}" type="slidenum">
              <a:rPr lang="de-CH" smtClean="0"/>
              <a:t>10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728168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0F2A2D-C1D3-48A8-AE95-7E58C02FC4DB}" type="datetime1">
              <a:rPr lang="de-CH" smtClean="0"/>
              <a:t>07.04.2014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F02E64-77E2-4F3D-82C3-2B7F9B876A0E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6306966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8033C-069E-4CC5-B449-FB9B3D6557FA}" type="datetime1">
              <a:rPr lang="de-CH" smtClean="0"/>
              <a:t>07.04.2014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F02E64-77E2-4F3D-82C3-2B7F9B876A0E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4322033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C4258-A99F-41E3-B65C-8B66E37CB027}" type="datetime1">
              <a:rPr lang="de-CH" smtClean="0"/>
              <a:t>07.04.2014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F02E64-77E2-4F3D-82C3-2B7F9B876A0E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8800609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9A1BD-87B2-4D9E-A34D-D712DD6F6B06}" type="datetime1">
              <a:rPr lang="de-CH" smtClean="0"/>
              <a:t>07.04.2014</a:t>
            </a:fld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F02E64-77E2-4F3D-82C3-2B7F9B876A0E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0630063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96072-3176-48A6-80E2-9DA2BF5F8BFD}" type="datetime1">
              <a:rPr lang="de-CH" smtClean="0"/>
              <a:t>07.04.2014</a:t>
            </a:fld>
            <a:endParaRPr lang="de-CH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F02E64-77E2-4F3D-82C3-2B7F9B876A0E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0734062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9E839-75E3-4AFC-AB89-AEE043FF8CAA}" type="datetime1">
              <a:rPr lang="de-CH" smtClean="0"/>
              <a:t>07.04.2014</a:t>
            </a:fld>
            <a:endParaRPr lang="de-CH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F02E64-77E2-4F3D-82C3-2B7F9B876A0E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0543692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52C8F-52F9-4725-A71B-3CAC4C746A9C}" type="datetime1">
              <a:rPr lang="de-CH" smtClean="0"/>
              <a:t>07.04.2014</a:t>
            </a:fld>
            <a:endParaRPr lang="de-CH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F02E64-77E2-4F3D-82C3-2B7F9B876A0E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3044449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54407-A9C1-485B-A0A5-2700703992B1}" type="datetime1">
              <a:rPr lang="de-CH" smtClean="0"/>
              <a:t>07.04.2014</a:t>
            </a:fld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F02E64-77E2-4F3D-82C3-2B7F9B876A0E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679205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CH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7F710-86AF-44DB-A7EC-15758F18C381}" type="datetime1">
              <a:rPr lang="de-CH" smtClean="0"/>
              <a:t>07.04.2014</a:t>
            </a:fld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F02E64-77E2-4F3D-82C3-2B7F9B876A0E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7120480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FEA71-FC14-4F95-82B4-4CF686F941CF}" type="datetime1">
              <a:rPr lang="de-CH" smtClean="0"/>
              <a:t>07.04.2014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F02E64-77E2-4F3D-82C3-2B7F9B876A0E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5012720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01716-5470-4598-81FC-5C81F55A0A9A}" type="datetime1">
              <a:rPr lang="de-CH" smtClean="0"/>
              <a:t>07.04.2014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F02E64-77E2-4F3D-82C3-2B7F9B876A0E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2580659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C1EB13-F071-4262-9F44-E6979E820A67}" type="datetime1">
              <a:rPr lang="de-CH" smtClean="0"/>
              <a:t>07.04.2014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F02E64-77E2-4F3D-82C3-2B7F9B876A0E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3990520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9552" y="332656"/>
            <a:ext cx="8136904" cy="5400600"/>
          </a:xfrm>
        </p:spPr>
        <p:txBody>
          <a:bodyPr>
            <a:noAutofit/>
          </a:bodyPr>
          <a:lstStyle/>
          <a:p>
            <a:r>
              <a:rPr lang="de-CH" sz="6000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Kirchenmusikalische</a:t>
            </a:r>
            <a:r>
              <a:rPr lang="de-CH" sz="6000" i="1" dirty="0"/>
              <a:t> </a:t>
            </a:r>
            <a:r>
              <a:rPr lang="de-CH" sz="6000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Arbeit und Möglichkeiten in den </a:t>
            </a:r>
            <a:r>
              <a:rPr lang="de-CH" sz="6000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neuen </a:t>
            </a:r>
            <a:r>
              <a:rPr lang="de-CH" sz="6000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Pastoralräumen</a:t>
            </a: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F02E64-77E2-4F3D-82C3-2B7F9B876A0E}" type="slidenum">
              <a:rPr lang="de-CH" smtClean="0"/>
              <a:t>1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71065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2"/>
          <p:cNvSpPr txBox="1">
            <a:spLocks/>
          </p:cNvSpPr>
          <p:nvPr/>
        </p:nvSpPr>
        <p:spPr>
          <a:xfrm>
            <a:off x="457200" y="1551114"/>
            <a:ext cx="8147248" cy="425415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1500" indent="-571500"/>
            <a:r>
              <a:rPr lang="de-CH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Zuerst Seelsorgeverband</a:t>
            </a:r>
          </a:p>
          <a:p>
            <a:pPr marL="571500" indent="-571500"/>
            <a:r>
              <a:rPr lang="de-CH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Gibt es eine Veränderung?</a:t>
            </a:r>
          </a:p>
          <a:p>
            <a:pPr marL="571500" indent="-571500"/>
            <a:r>
              <a:rPr lang="de-CH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Spiritueller Weg mit Erneuerung des </a:t>
            </a:r>
            <a:r>
              <a:rPr lang="de-CH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Glaubens</a:t>
            </a:r>
          </a:p>
          <a:p>
            <a:pPr marL="571500" indent="-571500"/>
            <a:r>
              <a:rPr lang="de-CH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Strukturen ergeben sich daraus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498883" y="404664"/>
            <a:ext cx="734481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5000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Ausgangslage</a:t>
            </a:r>
            <a:endParaRPr lang="de-CH" sz="5000" b="1" dirty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F02E64-77E2-4F3D-82C3-2B7F9B876A0E}" type="slidenum">
              <a:rPr lang="de-CH" smtClean="0"/>
              <a:t>2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315894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2"/>
          <p:cNvSpPr txBox="1">
            <a:spLocks/>
          </p:cNvSpPr>
          <p:nvPr/>
        </p:nvSpPr>
        <p:spPr>
          <a:xfrm>
            <a:off x="457200" y="1551114"/>
            <a:ext cx="8147248" cy="4902222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1500" indent="-571500"/>
            <a:r>
              <a:rPr lang="de-CH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Neubelebung des Glaubens</a:t>
            </a:r>
          </a:p>
          <a:p>
            <a:pPr marL="571500" indent="-571500"/>
            <a:r>
              <a:rPr lang="de-CH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Ausrichtung </a:t>
            </a:r>
            <a:r>
              <a:rPr lang="de-CH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der Seelsorge </a:t>
            </a:r>
            <a:r>
              <a:rPr lang="de-CH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definieren</a:t>
            </a:r>
          </a:p>
          <a:p>
            <a:pPr marL="571500" indent="-571500"/>
            <a:r>
              <a:rPr lang="de-CH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Gläubige in die Entscheidungsprozesse einbinden</a:t>
            </a:r>
          </a:p>
          <a:p>
            <a:pPr marL="571500" indent="-571500"/>
            <a:r>
              <a:rPr lang="de-CH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Verantwortung übergeben</a:t>
            </a:r>
          </a:p>
          <a:p>
            <a:pPr marL="571500" indent="-571500"/>
            <a:r>
              <a:rPr lang="de-CH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Wie sieht das konkret aus?</a:t>
            </a:r>
          </a:p>
          <a:p>
            <a:pPr marL="571500" indent="-571500"/>
            <a:endParaRPr lang="de-CH" b="1" dirty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498883" y="404664"/>
            <a:ext cx="734481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5000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Ziele</a:t>
            </a:r>
            <a:endParaRPr lang="de-CH" sz="5000" b="1" dirty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F02E64-77E2-4F3D-82C3-2B7F9B876A0E}" type="slidenum">
              <a:rPr lang="de-CH" smtClean="0"/>
              <a:t>3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144183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2"/>
          <p:cNvSpPr txBox="1">
            <a:spLocks/>
          </p:cNvSpPr>
          <p:nvPr/>
        </p:nvSpPr>
        <p:spPr>
          <a:xfrm>
            <a:off x="457200" y="980728"/>
            <a:ext cx="8147248" cy="5544616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1500" indent="-571500"/>
            <a:r>
              <a:rPr lang="de-CH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Kurs mit Leo </a:t>
            </a:r>
            <a:r>
              <a:rPr lang="de-CH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Tanner (mit KM)</a:t>
            </a:r>
            <a:endParaRPr lang="de-CH" b="1" dirty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71500" indent="-571500"/>
            <a:r>
              <a:rPr lang="de-CH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Gründung </a:t>
            </a:r>
            <a:r>
              <a:rPr lang="de-CH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von Ortsgemeinschaften </a:t>
            </a:r>
            <a:r>
              <a:rPr lang="de-CH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(Basisgemeinden) und Fachgruppen</a:t>
            </a:r>
          </a:p>
          <a:p>
            <a:pPr marL="571500" indent="-571500"/>
            <a:r>
              <a:rPr lang="de-CH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Gegen </a:t>
            </a:r>
            <a:r>
              <a:rPr lang="de-CH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100 Personen haben an der Planung eines zukünftige Pfarreileben </a:t>
            </a:r>
            <a:r>
              <a:rPr lang="de-CH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mitgearbeitet</a:t>
            </a:r>
            <a:endParaRPr lang="de-CH" b="1" dirty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71500" indent="-571500"/>
            <a:r>
              <a:rPr lang="de-CH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Sitzungen in diesen </a:t>
            </a:r>
            <a:r>
              <a:rPr lang="de-CH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Gruppen (</a:t>
            </a:r>
            <a:r>
              <a:rPr lang="de-CH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Bibelteilen</a:t>
            </a:r>
            <a:r>
              <a:rPr lang="de-CH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de-CH" b="1" dirty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71500" indent="-571500"/>
            <a:r>
              <a:rPr lang="de-CH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Situationsanalyse der Gruppen aber auch wissenschaftlich</a:t>
            </a:r>
            <a:endParaRPr lang="de-CH" b="1" dirty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71500" indent="-571500"/>
            <a:r>
              <a:rPr lang="de-CH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Inhalte der Pastoralen Schwerpunkte erarbeiten</a:t>
            </a:r>
            <a:endParaRPr lang="de-CH" b="1" dirty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498883" y="188640"/>
            <a:ext cx="734481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5000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Schritte</a:t>
            </a:r>
            <a:endParaRPr lang="de-CH" sz="5000" b="1" dirty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F02E64-77E2-4F3D-82C3-2B7F9B876A0E}" type="slidenum">
              <a:rPr lang="de-CH" smtClean="0"/>
              <a:t>4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855830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2"/>
          <p:cNvSpPr txBox="1">
            <a:spLocks/>
          </p:cNvSpPr>
          <p:nvPr/>
        </p:nvSpPr>
        <p:spPr>
          <a:xfrm>
            <a:off x="457200" y="1122422"/>
            <a:ext cx="8147248" cy="547493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1500" indent="-571500"/>
            <a:r>
              <a:rPr lang="de-CH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Eigene Beobachtungen</a:t>
            </a:r>
          </a:p>
          <a:p>
            <a:pPr marL="571500" indent="-571500"/>
            <a:r>
              <a:rPr lang="de-CH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Sinus Milieu-Studie (wissenschaftlich)</a:t>
            </a:r>
          </a:p>
          <a:p>
            <a:pPr marL="571500" indent="-571500"/>
            <a:r>
              <a:rPr lang="de-CH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Erforschung </a:t>
            </a:r>
            <a:r>
              <a:rPr lang="de-CH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aller </a:t>
            </a:r>
            <a:r>
              <a:rPr lang="de-CH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wichtigen </a:t>
            </a:r>
            <a:r>
              <a:rPr lang="de-CH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Alltagsbereiche aus </a:t>
            </a:r>
            <a:r>
              <a:rPr lang="de-CH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der jeweiligen subjektiven </a:t>
            </a:r>
            <a:r>
              <a:rPr lang="de-CH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Sicht der Personen, die diesen Alltag erleben.</a:t>
            </a:r>
          </a:p>
          <a:p>
            <a:pPr marL="571500" indent="-571500"/>
            <a:r>
              <a:rPr lang="de-CH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Die Sinus-Milieus fassen Menschen zusammen, die sich in Lebensauffassung und Lebensweise ähneln:</a:t>
            </a:r>
          </a:p>
          <a:p>
            <a:pPr marL="998538" indent="-457200">
              <a:buFontTx/>
              <a:buChar char="-"/>
            </a:pPr>
            <a:r>
              <a:rPr lang="de-CH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Ähnliche Grundorientierung und Werte</a:t>
            </a:r>
          </a:p>
          <a:p>
            <a:pPr marL="998538" indent="-457200">
              <a:buFontTx/>
              <a:buChar char="-"/>
            </a:pPr>
            <a:r>
              <a:rPr lang="de-CH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Ähnlicher Lebensstil und Geschmack</a:t>
            </a:r>
            <a:endParaRPr lang="de-CH" b="1" dirty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71500" indent="-571500"/>
            <a:endParaRPr lang="de-CH" b="1" dirty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498883" y="260648"/>
            <a:ext cx="734481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5000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Situationsanalyse</a:t>
            </a:r>
            <a:endParaRPr lang="de-CH" sz="5000" b="1" dirty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F02E64-77E2-4F3D-82C3-2B7F9B876A0E}" type="slidenum">
              <a:rPr lang="de-CH" smtClean="0"/>
              <a:t>5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643458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2"/>
          <p:cNvSpPr txBox="1">
            <a:spLocks/>
          </p:cNvSpPr>
          <p:nvPr/>
        </p:nvSpPr>
        <p:spPr>
          <a:xfrm>
            <a:off x="467544" y="1266438"/>
            <a:ext cx="8424936" cy="5186898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1500" indent="-571500"/>
            <a:r>
              <a:rPr lang="de-CH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Zwei </a:t>
            </a:r>
            <a:r>
              <a:rPr lang="de-CH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unterschiedlich soziologische und damit auch </a:t>
            </a:r>
            <a:r>
              <a:rPr lang="de-CH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konfessionelle Prägungen.</a:t>
            </a:r>
            <a:endParaRPr lang="de-CH" b="1" dirty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71500" indent="-571500"/>
            <a:r>
              <a:rPr lang="de-CH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Dörflicher Zusammenhalt</a:t>
            </a:r>
          </a:p>
          <a:p>
            <a:pPr marL="571500" indent="-571500"/>
            <a:r>
              <a:rPr lang="de-CH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Traditionelle Ereignisse – familienorientierte Angebote</a:t>
            </a:r>
          </a:p>
          <a:p>
            <a:pPr marL="571500" indent="-571500"/>
            <a:r>
              <a:rPr lang="de-CH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Konzertante Nutzung</a:t>
            </a:r>
          </a:p>
          <a:p>
            <a:pPr marL="571500" indent="-571500"/>
            <a:r>
              <a:rPr lang="de-CH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Sozialberatung und praktische Unterstützung</a:t>
            </a:r>
          </a:p>
          <a:p>
            <a:pPr marL="571500" indent="-571500"/>
            <a:r>
              <a:rPr lang="de-CH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Überschaubares Programm an Kindern ausgerichtet</a:t>
            </a:r>
            <a:endParaRPr lang="de-CH" b="1" dirty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498882" y="260648"/>
            <a:ext cx="817757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5000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Ergebnisse und Empfehlungen</a:t>
            </a:r>
            <a:endParaRPr lang="de-CH" sz="5000" b="1" dirty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F02E64-77E2-4F3D-82C3-2B7F9B876A0E}" type="slidenum">
              <a:rPr lang="de-CH" smtClean="0"/>
              <a:t>6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278640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2"/>
          <p:cNvSpPr txBox="1">
            <a:spLocks/>
          </p:cNvSpPr>
          <p:nvPr/>
        </p:nvSpPr>
        <p:spPr>
          <a:xfrm>
            <a:off x="457200" y="1551114"/>
            <a:ext cx="8579296" cy="425415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1500" indent="-571500"/>
            <a:r>
              <a:rPr lang="de-CH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Diakonie</a:t>
            </a:r>
            <a:endParaRPr lang="de-CH" b="1" dirty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71500" indent="-571500"/>
            <a:r>
              <a:rPr lang="de-CH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Glaubensbildung Erwachsener</a:t>
            </a:r>
          </a:p>
          <a:p>
            <a:pPr marL="571500" indent="-571500"/>
            <a:r>
              <a:rPr lang="de-CH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Initiationssakramente (inkl. Familienpastoral</a:t>
            </a:r>
            <a:r>
              <a:rPr lang="de-CH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pPr marL="571500" indent="-571500"/>
            <a:r>
              <a:rPr lang="de-CH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Gemeinschaft/en</a:t>
            </a:r>
          </a:p>
          <a:p>
            <a:pPr marL="571500" indent="-571500"/>
            <a:r>
              <a:rPr lang="de-CH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Jugend</a:t>
            </a:r>
          </a:p>
          <a:p>
            <a:pPr marL="571500" indent="-571500"/>
            <a:r>
              <a:rPr lang="de-CH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Kunst und Kultur(en)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498883" y="404664"/>
            <a:ext cx="734481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5000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Pastorale Schwerpunkte</a:t>
            </a:r>
            <a:endParaRPr lang="de-CH" sz="5000" b="1" dirty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F02E64-77E2-4F3D-82C3-2B7F9B876A0E}" type="slidenum">
              <a:rPr lang="de-CH" smtClean="0"/>
              <a:t>7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812183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Autofit/>
          </a:bodyPr>
          <a:lstStyle/>
          <a:p>
            <a:pPr algn="l"/>
            <a:r>
              <a:rPr lang="de-CH" sz="5000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Positives – allgemein / für KM</a:t>
            </a:r>
            <a:endParaRPr lang="de-CH" sz="5000" b="1" dirty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196752"/>
            <a:ext cx="8507288" cy="5256584"/>
          </a:xfrm>
        </p:spPr>
        <p:txBody>
          <a:bodyPr/>
          <a:lstStyle/>
          <a:p>
            <a:r>
              <a:rPr lang="de-CH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Verantwortung auf mehr Menschen verteilt</a:t>
            </a:r>
          </a:p>
          <a:p>
            <a:r>
              <a:rPr lang="de-CH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Synergien (Erwachsenenbildung, Weihnachtsmusical)</a:t>
            </a:r>
            <a:endParaRPr lang="de-CH" b="1" dirty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de-CH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Ressourcen (Menschen, Finanzen)</a:t>
            </a:r>
          </a:p>
          <a:p>
            <a:r>
              <a:rPr lang="de-CH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Grössere Kirchenmusikstelle </a:t>
            </a:r>
            <a:r>
              <a:rPr lang="de-CH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möglich (50-100%)</a:t>
            </a:r>
            <a:endParaRPr lang="de-CH" b="1" dirty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de-CH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Breites, abwechslungsreiches Spektrum (musikalisch, Alterspyramide)</a:t>
            </a:r>
          </a:p>
          <a:p>
            <a:r>
              <a:rPr lang="de-CH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KM im Pastoralraumteam hautnah dabei</a:t>
            </a:r>
          </a:p>
          <a:p>
            <a:r>
              <a:rPr lang="de-CH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</a:t>
            </a:r>
            <a:r>
              <a:rPr lang="de-CH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it einer «grösseren Kelle anrichten»</a:t>
            </a:r>
          </a:p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F02E64-77E2-4F3D-82C3-2B7F9B876A0E}" type="slidenum">
              <a:rPr lang="de-CH" smtClean="0"/>
              <a:t>8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560283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850106"/>
          </a:xfrm>
        </p:spPr>
        <p:txBody>
          <a:bodyPr>
            <a:noAutofit/>
          </a:bodyPr>
          <a:lstStyle/>
          <a:p>
            <a:pPr algn="l"/>
            <a:r>
              <a:rPr lang="de-CH" sz="5000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Herausforderungen</a:t>
            </a:r>
            <a:endParaRPr lang="de-CH" sz="5000" b="1" dirty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980728"/>
            <a:ext cx="8507288" cy="5688632"/>
          </a:xfrm>
        </p:spPr>
        <p:txBody>
          <a:bodyPr>
            <a:normAutofit lnSpcReduction="10000"/>
          </a:bodyPr>
          <a:lstStyle/>
          <a:p>
            <a:r>
              <a:rPr lang="de-CH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Grosse Beanspruchung – dünne Personaldecke</a:t>
            </a:r>
          </a:p>
          <a:p>
            <a:r>
              <a:rPr lang="de-CH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Nicht von den Strukturen her denken</a:t>
            </a:r>
          </a:p>
          <a:p>
            <a:r>
              <a:rPr lang="de-CH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Leitung eines solchen </a:t>
            </a:r>
            <a:r>
              <a:rPr lang="de-CH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Raumes</a:t>
            </a:r>
          </a:p>
          <a:p>
            <a:r>
              <a:rPr lang="de-CH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Teamgedanke</a:t>
            </a:r>
          </a:p>
          <a:p>
            <a:r>
              <a:rPr lang="de-CH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Auf 15 Jahre ausgelegt (langer Atem)</a:t>
            </a:r>
          </a:p>
          <a:p>
            <a:r>
              <a:rPr lang="de-CH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Menschliches: zurückstehen müssen</a:t>
            </a:r>
          </a:p>
          <a:p>
            <a:r>
              <a:rPr lang="de-CH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Privilegien neu geordnet</a:t>
            </a:r>
          </a:p>
          <a:p>
            <a:r>
              <a:rPr lang="de-CH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Auch KM und Chöre müssen Farbe bekennen und sich auf den Prozess einlassen</a:t>
            </a:r>
          </a:p>
          <a:p>
            <a:r>
              <a:rPr lang="de-CH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Viele Meinungen unter einen Hut bringen</a:t>
            </a:r>
            <a:endParaRPr lang="de-CH" b="1" dirty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F02E64-77E2-4F3D-82C3-2B7F9B876A0E}" type="slidenum">
              <a:rPr lang="de-CH" smtClean="0"/>
              <a:t>9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894449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467544" y="332656"/>
            <a:ext cx="8280920" cy="1728192"/>
          </a:xfrm>
        </p:spPr>
        <p:txBody>
          <a:bodyPr>
            <a:noAutofit/>
          </a:bodyPr>
          <a:lstStyle/>
          <a:p>
            <a:r>
              <a:rPr lang="de-CH" sz="5000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Kirchenmusik im Pastoralraum Neuhausen-Hallau</a:t>
            </a:r>
            <a:endParaRPr lang="de-CH" sz="5000" b="1" dirty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Rechteck 4"/>
          <p:cNvSpPr/>
          <p:nvPr/>
        </p:nvSpPr>
        <p:spPr>
          <a:xfrm>
            <a:off x="539552" y="2276872"/>
            <a:ext cx="7992888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CH" sz="4400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Zahlen zum Pastoralraum</a:t>
            </a:r>
          </a:p>
          <a:p>
            <a:endParaRPr lang="de-CH" sz="1600" b="1" dirty="0" smtClean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71500" indent="-571500">
              <a:buFont typeface="Arial" pitchFamily="34" charset="0"/>
              <a:buChar char="•"/>
            </a:pPr>
            <a:r>
              <a:rPr lang="de-CH" sz="3200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 Kirchgemeinden</a:t>
            </a:r>
          </a:p>
          <a:p>
            <a:pPr marL="571500" indent="-571500">
              <a:buFont typeface="Arial" pitchFamily="34" charset="0"/>
              <a:buChar char="•"/>
            </a:pPr>
            <a:r>
              <a:rPr lang="de-CH" sz="3200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Ausser Neuhausen - Diasporasituation</a:t>
            </a:r>
          </a:p>
          <a:p>
            <a:pPr marL="571500" indent="-571500">
              <a:buFont typeface="Arial" pitchFamily="34" charset="0"/>
              <a:buChar char="•"/>
            </a:pPr>
            <a:r>
              <a:rPr lang="de-CH" sz="3200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5200 Katholiken/innen</a:t>
            </a:r>
          </a:p>
          <a:p>
            <a:pPr marL="571500" indent="-571500">
              <a:buFont typeface="Arial" pitchFamily="34" charset="0"/>
              <a:buChar char="•"/>
            </a:pPr>
            <a:r>
              <a:rPr lang="de-CH" sz="3200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65 Nationen</a:t>
            </a:r>
          </a:p>
          <a:p>
            <a:pPr marL="571500" indent="-571500">
              <a:buFont typeface="Arial" pitchFamily="34" charset="0"/>
              <a:buChar char="•"/>
            </a:pPr>
            <a:r>
              <a:rPr lang="de-CH" sz="3200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 Standorte der Kirchen</a:t>
            </a:r>
          </a:p>
          <a:p>
            <a:pPr marL="571500" indent="-571500">
              <a:buFont typeface="Arial" pitchFamily="34" charset="0"/>
              <a:buChar char="•"/>
            </a:pPr>
            <a:r>
              <a:rPr lang="de-CH" sz="3200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Pastoralraum seit März 2012</a:t>
            </a:r>
            <a:endParaRPr lang="de-CH" sz="3200" b="1" dirty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de-CH" b="1" dirty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02398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95536" y="1196752"/>
            <a:ext cx="8229600" cy="5040560"/>
          </a:xfr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de-CH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Organisation </a:t>
            </a:r>
            <a:r>
              <a:rPr lang="de-CH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aller </a:t>
            </a:r>
            <a:r>
              <a:rPr lang="de-CH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Orgeldienste </a:t>
            </a:r>
            <a:r>
              <a:rPr lang="de-CH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 </a:t>
            </a:r>
            <a:r>
              <a:rPr lang="de-CH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Pastoralraum (meistens Sonntag)</a:t>
            </a:r>
            <a:endParaRPr lang="de-CH" b="1" dirty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de-CH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Erstellen der Liedpläne für die </a:t>
            </a:r>
            <a:r>
              <a:rPr lang="de-CH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Sonntagsgottesdienste</a:t>
            </a:r>
          </a:p>
          <a:p>
            <a:pPr lvl="0"/>
            <a:r>
              <a:rPr lang="de-CH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Versehen des </a:t>
            </a:r>
            <a:r>
              <a:rPr lang="de-CH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Orgeldienstes</a:t>
            </a:r>
          </a:p>
          <a:p>
            <a:r>
              <a:rPr lang="de-CH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Leitung des Kirchenchors </a:t>
            </a:r>
            <a:r>
              <a:rPr lang="de-CH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Neuhausen</a:t>
            </a:r>
          </a:p>
          <a:p>
            <a:r>
              <a:rPr lang="de-CH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Leitung des </a:t>
            </a:r>
            <a:r>
              <a:rPr lang="de-CH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Gospelchors Neuhausen</a:t>
            </a:r>
          </a:p>
          <a:p>
            <a:pPr lvl="0"/>
            <a:r>
              <a:rPr lang="de-CH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Leitung der Kinder- und Jugendchöre </a:t>
            </a:r>
            <a:r>
              <a:rPr lang="de-CH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(3 Gruppen)</a:t>
            </a:r>
          </a:p>
        </p:txBody>
      </p:sp>
      <p:sp>
        <p:nvSpPr>
          <p:cNvPr id="2" name="Textfeld 1"/>
          <p:cNvSpPr txBox="1"/>
          <p:nvPr/>
        </p:nvSpPr>
        <p:spPr>
          <a:xfrm>
            <a:off x="467544" y="332655"/>
            <a:ext cx="820891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4400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Aufgaben des Kirchenmusikers</a:t>
            </a:r>
            <a:endParaRPr lang="de-CH" sz="4400" b="1" dirty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F02E64-77E2-4F3D-82C3-2B7F9B876A0E}" type="slidenum">
              <a:rPr lang="de-CH" smtClean="0"/>
              <a:t>11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518909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67544" y="980728"/>
            <a:ext cx="8229600" cy="5400600"/>
          </a:xfrm>
        </p:spPr>
        <p:txBody>
          <a:bodyPr>
            <a:noAutofit/>
          </a:bodyPr>
          <a:lstStyle/>
          <a:p>
            <a:pPr lvl="0"/>
            <a:r>
              <a:rPr lang="de-CH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Betreuung der Katechetinnen in musikalischen Belangen und sporadisch Besuche im Unterricht, um Lieder einzuüben</a:t>
            </a:r>
          </a:p>
          <a:p>
            <a:r>
              <a:rPr lang="de-CH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Band </a:t>
            </a:r>
            <a:r>
              <a:rPr lang="de-CH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(Arrangieren, Erstellen von </a:t>
            </a:r>
            <a:r>
              <a:rPr lang="de-CH" b="1" dirty="0" err="1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ÜbCD</a:t>
            </a:r>
            <a:r>
              <a:rPr lang="de-CH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pPr lvl="0"/>
            <a:r>
              <a:rPr lang="de-CH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Mitwirkung </a:t>
            </a:r>
            <a:r>
              <a:rPr lang="de-CH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bei verschiedenen Anlässen der Jugendseelsorge und Erwachsenenbildung</a:t>
            </a:r>
          </a:p>
          <a:p>
            <a:pPr lvl="0"/>
            <a:r>
              <a:rPr lang="de-CH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Sicherstellung der Wartung der Orgeln gemäss </a:t>
            </a:r>
            <a:r>
              <a:rPr lang="de-CH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Wartungsverträgen</a:t>
            </a:r>
          </a:p>
          <a:p>
            <a:r>
              <a:rPr lang="de-CH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Umsetzung Kunst und </a:t>
            </a:r>
            <a:r>
              <a:rPr lang="de-CH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Kulturen (pastoraler Schwerpunkt 6)</a:t>
            </a:r>
            <a:endParaRPr lang="de-CH" b="1" dirty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0"/>
            <a:endParaRPr lang="de-CH" sz="3400" b="1" dirty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0"/>
            <a:endParaRPr lang="de-CH" sz="3400" b="1" dirty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467544" y="478994"/>
            <a:ext cx="352839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5600" lvl="0" indent="-355600">
              <a:buFont typeface="Arial" panose="020B0604020202020204" pitchFamily="34" charset="0"/>
              <a:buChar char="•"/>
            </a:pPr>
            <a:r>
              <a:rPr lang="de-CH" sz="3200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neu ElKi-Singen</a:t>
            </a:r>
          </a:p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F02E64-77E2-4F3D-82C3-2B7F9B876A0E}" type="slidenum">
              <a:rPr lang="de-CH" smtClean="0"/>
              <a:t>12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78250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35740" y="1052736"/>
            <a:ext cx="8229600" cy="5001419"/>
          </a:xfrm>
        </p:spPr>
        <p:txBody>
          <a:bodyPr>
            <a:normAutofit fontScale="92500" lnSpcReduction="10000"/>
          </a:bodyPr>
          <a:lstStyle/>
          <a:p>
            <a:r>
              <a:rPr lang="de-CH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 musikalischen und anderen künstlerischen Veranstaltungen kommen Menschen mit Gläubigen, mit der christlichen Gemeinschaft und mit dem Glauben in Kontakt.</a:t>
            </a:r>
          </a:p>
          <a:p>
            <a:r>
              <a:rPr lang="de-CH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Über Kunst und kulturelle Veranstaltungen finden Menschen neue Zugänge zum Glauben und zur Kirche.</a:t>
            </a:r>
          </a:p>
          <a:p>
            <a:r>
              <a:rPr lang="de-CH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Angehörige der mannigfaltigen Kulturen entdecken durch besondere Anlässe gegenseitig ihre Kostbarkeiten, werden vernetzt und finden Gemeinschaft und Beheimatung.</a:t>
            </a:r>
            <a:endParaRPr lang="de-CH" dirty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Untertitel 2"/>
          <p:cNvSpPr txBox="1">
            <a:spLocks/>
          </p:cNvSpPr>
          <p:nvPr/>
        </p:nvSpPr>
        <p:spPr>
          <a:xfrm>
            <a:off x="467544" y="332656"/>
            <a:ext cx="8136904" cy="7200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e-CH" sz="4000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Ziele im pastoralen Schwerpunkt 6:</a:t>
            </a:r>
          </a:p>
          <a:p>
            <a:pPr marL="0" indent="0">
              <a:buNone/>
            </a:pPr>
            <a:endParaRPr lang="de-CH" sz="4000" dirty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F02E64-77E2-4F3D-82C3-2B7F9B876A0E}" type="slidenum">
              <a:rPr lang="de-CH" smtClean="0"/>
              <a:t>13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898983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67544" y="1196752"/>
            <a:ext cx="8229600" cy="4608512"/>
          </a:xfrm>
        </p:spPr>
        <p:txBody>
          <a:bodyPr>
            <a:noAutofit/>
          </a:bodyPr>
          <a:lstStyle/>
          <a:p>
            <a:r>
              <a:rPr lang="de-CH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210 Orgeldienste / 24 </a:t>
            </a:r>
            <a:r>
              <a:rPr lang="de-CH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%</a:t>
            </a:r>
          </a:p>
          <a:p>
            <a:r>
              <a:rPr lang="de-CH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45 </a:t>
            </a:r>
            <a:r>
              <a:rPr lang="de-CH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Kirchenchoreinsätze / </a:t>
            </a:r>
            <a:r>
              <a:rPr lang="de-CH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14 </a:t>
            </a:r>
            <a:r>
              <a:rPr lang="de-CH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%</a:t>
            </a:r>
          </a:p>
          <a:p>
            <a:r>
              <a:rPr lang="de-CH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133 </a:t>
            </a:r>
            <a:r>
              <a:rPr lang="de-CH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Kinder- und Jugendchoreinsätze / </a:t>
            </a:r>
            <a:r>
              <a:rPr lang="de-CH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18 </a:t>
            </a:r>
            <a:r>
              <a:rPr lang="de-CH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%</a:t>
            </a:r>
          </a:p>
          <a:p>
            <a:r>
              <a:rPr lang="de-CH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71 katechetische Einsätze / </a:t>
            </a:r>
            <a:r>
              <a:rPr lang="de-CH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13 </a:t>
            </a:r>
            <a:r>
              <a:rPr lang="de-CH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%</a:t>
            </a:r>
          </a:p>
          <a:p>
            <a:r>
              <a:rPr lang="de-CH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43 </a:t>
            </a:r>
            <a:r>
              <a:rPr lang="de-CH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Gospelchoreinsätze / 16 %</a:t>
            </a:r>
          </a:p>
          <a:p>
            <a:r>
              <a:rPr lang="de-CH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52 </a:t>
            </a:r>
            <a:r>
              <a:rPr lang="de-CH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weitere Einsätze (Proben mit Orchester, Instrumentalisten, Band, Dekanatsversammlungen, u.a.) / 6 </a:t>
            </a:r>
            <a:r>
              <a:rPr lang="de-CH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%</a:t>
            </a:r>
            <a:endParaRPr lang="de-CH" sz="3400" b="1" dirty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0"/>
            <a:endParaRPr lang="de-CH" sz="3400" b="1" dirty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feld 3"/>
          <p:cNvSpPr txBox="1"/>
          <p:nvPr/>
        </p:nvSpPr>
        <p:spPr>
          <a:xfrm>
            <a:off x="504841" y="427891"/>
            <a:ext cx="2771015" cy="9848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4000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Zahlen 2012</a:t>
            </a:r>
          </a:p>
          <a:p>
            <a:endParaRPr lang="de-CH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F02E64-77E2-4F3D-82C3-2B7F9B876A0E}" type="slidenum">
              <a:rPr lang="de-CH" smtClean="0"/>
              <a:t>14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112781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2"/>
          <p:cNvSpPr txBox="1">
            <a:spLocks/>
          </p:cNvSpPr>
          <p:nvPr/>
        </p:nvSpPr>
        <p:spPr>
          <a:xfrm>
            <a:off x="467544" y="1628800"/>
            <a:ext cx="8229600" cy="4752528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CH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Transfers innerhalb des Pastoralraumes / 4 %</a:t>
            </a:r>
          </a:p>
          <a:p>
            <a:r>
              <a:rPr lang="de-CH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590 Einsätze</a:t>
            </a:r>
          </a:p>
          <a:p>
            <a:endParaRPr lang="de-CH" b="1" dirty="0" smtClean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de-CH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Konkrete Ideen</a:t>
            </a:r>
          </a:p>
          <a:p>
            <a:r>
              <a:rPr lang="de-CH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Anlässe im PR verteilen</a:t>
            </a:r>
          </a:p>
          <a:p>
            <a:r>
              <a:rPr lang="de-CH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Chöre auch in den anderen Kirchen</a:t>
            </a:r>
          </a:p>
          <a:p>
            <a:r>
              <a:rPr lang="de-CH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Rundreise von Kirche zu Kirche</a:t>
            </a:r>
          </a:p>
          <a:p>
            <a:r>
              <a:rPr lang="de-CH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Flashmob</a:t>
            </a:r>
          </a:p>
          <a:p>
            <a:endParaRPr lang="de-CH" sz="3400" b="1" dirty="0" smtClean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de-CH" sz="3400" b="1" dirty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Inhaltsplatzhalter 2"/>
          <p:cNvSpPr txBox="1">
            <a:spLocks/>
          </p:cNvSpPr>
          <p:nvPr/>
        </p:nvSpPr>
        <p:spPr>
          <a:xfrm>
            <a:off x="467544" y="620688"/>
            <a:ext cx="8229600" cy="1080120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CH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24 grössere Besprechungen und 12 Teamsitzungen / 5 %</a:t>
            </a:r>
          </a:p>
          <a:p>
            <a:endParaRPr lang="de-CH" sz="3400" b="1" dirty="0" smtClean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de-CH" sz="3400" b="1" dirty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F02E64-77E2-4F3D-82C3-2B7F9B876A0E}" type="slidenum">
              <a:rPr lang="de-CH" smtClean="0"/>
              <a:t>15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818099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F02E64-77E2-4F3D-82C3-2B7F9B876A0E}" type="slidenum">
              <a:rPr lang="de-CH" smtClean="0"/>
              <a:t>16</a:t>
            </a:fld>
            <a:endParaRPr lang="de-CH"/>
          </a:p>
        </p:txBody>
      </p:sp>
      <p:pic>
        <p:nvPicPr>
          <p:cNvPr id="11" name="Grafik 10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974"/>
          <a:stretch/>
        </p:blipFill>
        <p:spPr>
          <a:xfrm>
            <a:off x="179512" y="144016"/>
            <a:ext cx="8856984" cy="6525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00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F02E64-77E2-4F3D-82C3-2B7F9B876A0E}" type="slidenum">
              <a:rPr lang="de-CH" smtClean="0"/>
              <a:t>17</a:t>
            </a:fld>
            <a:endParaRPr lang="de-CH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692696"/>
            <a:ext cx="8964488" cy="5302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295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platzhalter 6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8" b="838"/>
          <a:stretch>
            <a:fillRect/>
          </a:stretch>
        </p:blipFill>
        <p:spPr>
          <a:xfrm>
            <a:off x="1792288" y="404664"/>
            <a:ext cx="5606017" cy="5984577"/>
          </a:xfrm>
        </p:spPr>
      </p:pic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F02E64-77E2-4F3D-82C3-2B7F9B876A0E}" type="slidenum">
              <a:rPr lang="de-CH" smtClean="0"/>
              <a:t>18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589477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4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567</Words>
  <Application>Microsoft Office PowerPoint</Application>
  <PresentationFormat>Bildschirmpräsentation (4:3)</PresentationFormat>
  <Paragraphs>118</Paragraphs>
  <Slides>18</Slides>
  <Notes>1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18</vt:i4>
      </vt:variant>
    </vt:vector>
  </HeadingPairs>
  <TitlesOfParts>
    <vt:vector size="19" baseType="lpstr">
      <vt:lpstr>Larissa</vt:lpstr>
      <vt:lpstr>Kirchenmusikalische Arbeit und Möglichkeiten in den neuen Pastoralräumen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Positives – allgemein / für KM</vt:lpstr>
      <vt:lpstr>Herausforderungen</vt:lpstr>
      <vt:lpstr>Kirchenmusik im Pastoralraum Neuhausen-Hallau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100 Jahre Katholische Kirche Heilig Kreuz Neuhausen am Rheinfall</dc:title>
  <dc:creator>Roberto 2010</dc:creator>
  <cp:lastModifiedBy>Roberto 2010</cp:lastModifiedBy>
  <cp:revision>90</cp:revision>
  <cp:lastPrinted>2014-04-02T09:39:37Z</cp:lastPrinted>
  <dcterms:created xsi:type="dcterms:W3CDTF">2012-11-09T19:48:44Z</dcterms:created>
  <dcterms:modified xsi:type="dcterms:W3CDTF">2014-04-07T07:52:40Z</dcterms:modified>
</cp:coreProperties>
</file>